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2.xml" ContentType="application/vnd.openxmlformats-officedocument.drawingml.chart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charts/chart3.xml" ContentType="application/vnd.openxmlformats-officedocument.drawingml.chart+xml"/>
  <Override PartName="/ppt/notesSlides/notesSlide29.xml" ContentType="application/vnd.openxmlformats-officedocument.presentationml.notesSlide+xml"/>
  <Override PartName="/ppt/charts/chart4.xml" ContentType="application/vnd.openxmlformats-officedocument.drawingml.chart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58" r:id="rId3"/>
    <p:sldId id="289" r:id="rId4"/>
    <p:sldId id="260" r:id="rId5"/>
    <p:sldId id="257" r:id="rId6"/>
    <p:sldId id="263" r:id="rId7"/>
    <p:sldId id="259" r:id="rId8"/>
    <p:sldId id="288" r:id="rId9"/>
    <p:sldId id="265" r:id="rId10"/>
    <p:sldId id="266" r:id="rId11"/>
    <p:sldId id="267" r:id="rId12"/>
    <p:sldId id="268" r:id="rId13"/>
    <p:sldId id="269" r:id="rId14"/>
    <p:sldId id="271" r:id="rId15"/>
    <p:sldId id="270" r:id="rId16"/>
    <p:sldId id="272" r:id="rId17"/>
    <p:sldId id="273" r:id="rId18"/>
    <p:sldId id="275" r:id="rId19"/>
    <p:sldId id="276" r:id="rId20"/>
    <p:sldId id="277" r:id="rId21"/>
    <p:sldId id="264" r:id="rId22"/>
    <p:sldId id="262" r:id="rId23"/>
    <p:sldId id="285" r:id="rId24"/>
    <p:sldId id="286" r:id="rId25"/>
    <p:sldId id="278" r:id="rId26"/>
    <p:sldId id="279" r:id="rId27"/>
    <p:sldId id="280" r:id="rId28"/>
    <p:sldId id="290" r:id="rId29"/>
    <p:sldId id="291" r:id="rId30"/>
    <p:sldId id="281" r:id="rId31"/>
    <p:sldId id="282" r:id="rId32"/>
    <p:sldId id="283" r:id="rId33"/>
    <p:sldId id="287" r:id="rId34"/>
    <p:sldId id="292" r:id="rId35"/>
    <p:sldId id="284" r:id="rId36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7018" autoAdjust="0"/>
  </p:normalViewPr>
  <p:slideViewPr>
    <p:cSldViewPr>
      <p:cViewPr>
        <p:scale>
          <a:sx n="50" d="100"/>
          <a:sy n="50" d="100"/>
        </p:scale>
        <p:origin x="-1664" y="-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ichele\Dropbox\Master%20UniFI\tesi_Master\output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ichele\Dropbox\Master%20UniFI\tesi_Master\output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ichele\Dropbox\Master%20UniFI\tesi_Master\output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ichele\Dropbox\Master%20UniFI\tesi_Master\outpu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Foglio3!$C$3</c:f>
              <c:strCache>
                <c:ptCount val="1"/>
                <c:pt idx="0">
                  <c:v>none</c:v>
                </c:pt>
              </c:strCache>
            </c:strRef>
          </c:tx>
          <c:invertIfNegative val="0"/>
          <c:cat>
            <c:numRef>
              <c:f>Foglio3!$B$4:$B$7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</c:numCache>
            </c:numRef>
          </c:cat>
          <c:val>
            <c:numRef>
              <c:f>Foglio3!$C$4:$C$7</c:f>
              <c:numCache>
                <c:formatCode>##,#00%</c:formatCode>
                <c:ptCount val="4"/>
                <c:pt idx="0">
                  <c:v>0.38888888888888895</c:v>
                </c:pt>
                <c:pt idx="1">
                  <c:v>0.33333333333333326</c:v>
                </c:pt>
                <c:pt idx="2">
                  <c:v>5.5555555555555552E-2</c:v>
                </c:pt>
                <c:pt idx="3">
                  <c:v>0.22222222222222221</c:v>
                </c:pt>
              </c:numCache>
            </c:numRef>
          </c:val>
        </c:ser>
        <c:ser>
          <c:idx val="1"/>
          <c:order val="1"/>
          <c:tx>
            <c:strRef>
              <c:f>Foglio3!$D$3</c:f>
              <c:strCache>
                <c:ptCount val="1"/>
                <c:pt idx="0">
                  <c:v>Early brain ischemia (&lt;72h)</c:v>
                </c:pt>
              </c:strCache>
            </c:strRef>
          </c:tx>
          <c:spPr>
            <a:solidFill>
              <a:srgbClr val="002060"/>
            </a:solidFill>
          </c:spPr>
          <c:invertIfNegative val="0"/>
          <c:cat>
            <c:numRef>
              <c:f>Foglio3!$B$4:$B$7</c:f>
              <c:numCache>
                <c:formatCode>General</c:formatCode>
                <c:ptCount val="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</c:numCache>
            </c:numRef>
          </c:cat>
          <c:val>
            <c:numRef>
              <c:f>Foglio3!$D$4:$D$7</c:f>
              <c:numCache>
                <c:formatCode>##,#00%</c:formatCode>
                <c:ptCount val="4"/>
                <c:pt idx="0">
                  <c:v>0.16666666666666663</c:v>
                </c:pt>
                <c:pt idx="1">
                  <c:v>0.16666666666666663</c:v>
                </c:pt>
                <c:pt idx="2">
                  <c:v>0.16666666666666663</c:v>
                </c:pt>
                <c:pt idx="3">
                  <c:v>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49841024"/>
        <c:axId val="149842560"/>
      </c:barChart>
      <c:catAx>
        <c:axId val="14984102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49842560"/>
        <c:crosses val="autoZero"/>
        <c:auto val="1"/>
        <c:lblAlgn val="ctr"/>
        <c:lblOffset val="100"/>
        <c:noMultiLvlLbl val="0"/>
      </c:catAx>
      <c:valAx>
        <c:axId val="149842560"/>
        <c:scaling>
          <c:orientation val="minMax"/>
        </c:scaling>
        <c:delete val="0"/>
        <c:axPos val="l"/>
        <c:majorGridlines/>
        <c:numFmt formatCode="0%" sourceLinked="1"/>
        <c:majorTickMark val="out"/>
        <c:minorTickMark val="none"/>
        <c:tickLblPos val="nextTo"/>
        <c:crossAx val="149841024"/>
        <c:crosses val="autoZero"/>
        <c:crossBetween val="between"/>
        <c:majorUnit val="0.2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Foglio3!$C$18</c:f>
              <c:strCache>
                <c:ptCount val="1"/>
                <c:pt idx="0">
                  <c:v>Brain injury</c:v>
                </c:pt>
              </c:strCache>
            </c:strRef>
          </c:tx>
          <c:spPr>
            <a:solidFill>
              <a:srgbClr val="002060"/>
            </a:solidFill>
          </c:spPr>
          <c:invertIfNegative val="0"/>
          <c:cat>
            <c:strRef>
              <c:f>Foglio3!$B$19:$B$30</c:f>
              <c:strCach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30</c:v>
                </c:pt>
              </c:strCache>
            </c:strRef>
          </c:cat>
          <c:val>
            <c:numRef>
              <c:f>Foglio3!$C$19:$C$30</c:f>
              <c:numCache>
                <c:formatCode>##,#00</c:formatCode>
                <c:ptCount val="12"/>
                <c:pt idx="0">
                  <c:v>10.810810810810811</c:v>
                </c:pt>
                <c:pt idx="1">
                  <c:v>16.216216216216218</c:v>
                </c:pt>
                <c:pt idx="2">
                  <c:v>24.324324324324326</c:v>
                </c:pt>
                <c:pt idx="3">
                  <c:v>0</c:v>
                </c:pt>
                <c:pt idx="4">
                  <c:v>5.4054054054054053</c:v>
                </c:pt>
                <c:pt idx="5">
                  <c:v>0</c:v>
                </c:pt>
                <c:pt idx="6">
                  <c:v>5.4054054054054053</c:v>
                </c:pt>
                <c:pt idx="7">
                  <c:v>0</c:v>
                </c:pt>
                <c:pt idx="8">
                  <c:v>0</c:v>
                </c:pt>
                <c:pt idx="9">
                  <c:v>2.7027027027027026</c:v>
                </c:pt>
                <c:pt idx="10">
                  <c:v>2.7027027027027026</c:v>
                </c:pt>
                <c:pt idx="11">
                  <c:v>32.432432432432435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57845120"/>
        <c:axId val="257851392"/>
      </c:barChart>
      <c:catAx>
        <c:axId val="257845120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GB"/>
                  <a:t>Time from SAH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257851392"/>
        <c:crosses val="autoZero"/>
        <c:auto val="1"/>
        <c:lblAlgn val="ctr"/>
        <c:lblOffset val="100"/>
        <c:noMultiLvlLbl val="0"/>
      </c:catAx>
      <c:valAx>
        <c:axId val="257851392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en-GB"/>
                  <a:t>% of total events</a:t>
                </a:r>
              </a:p>
            </c:rich>
          </c:tx>
          <c:layout/>
          <c:overlay val="0"/>
        </c:title>
        <c:numFmt formatCode="##,#00" sourceLinked="1"/>
        <c:majorTickMark val="out"/>
        <c:minorTickMark val="none"/>
        <c:tickLblPos val="nextTo"/>
        <c:crossAx val="257845120"/>
        <c:crosses val="autoZero"/>
        <c:crossBetween val="between"/>
        <c:majorUnit val="10"/>
      </c:valAx>
    </c:plotArea>
    <c:plotVisOnly val="1"/>
    <c:dispBlanksAs val="gap"/>
    <c:showDLblsOverMax val="0"/>
  </c:chart>
  <c:txPr>
    <a:bodyPr/>
    <a:lstStyle/>
    <a:p>
      <a:pPr>
        <a:defRPr sz="14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304134757155043"/>
          <c:y val="3.1238195756027109E-2"/>
          <c:w val="0.8529672550507571"/>
          <c:h val="0.7051582503904795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Foglio1!$B$1</c:f>
              <c:strCache>
                <c:ptCount val="1"/>
                <c:pt idx="0">
                  <c:v>EEG1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invertIfNegative val="0"/>
          <c:cat>
            <c:strRef>
              <c:f>Foglio1!$A$2:$A$13</c:f>
              <c:strCache>
                <c:ptCount val="12"/>
                <c:pt idx="0">
                  <c:v>burst suppression</c:v>
                </c:pt>
                <c:pt idx="1">
                  <c:v>continous</c:v>
                </c:pt>
                <c:pt idx="2">
                  <c:v>discontinous</c:v>
                </c:pt>
                <c:pt idx="3">
                  <c:v>isoelectric</c:v>
                </c:pt>
                <c:pt idx="4">
                  <c:v>nearly continous</c:v>
                </c:pt>
                <c:pt idx="5">
                  <c:v>RA</c:v>
                </c:pt>
                <c:pt idx="6">
                  <c:v>PD</c:v>
                </c:pt>
                <c:pt idx="7">
                  <c:v>ED</c:v>
                </c:pt>
                <c:pt idx="8">
                  <c:v>IIC</c:v>
                </c:pt>
                <c:pt idx="9">
                  <c:v>seizure</c:v>
                </c:pt>
                <c:pt idx="10">
                  <c:v>SE</c:v>
                </c:pt>
                <c:pt idx="11">
                  <c:v>NCSE</c:v>
                </c:pt>
              </c:strCache>
            </c:strRef>
          </c:cat>
          <c:val>
            <c:numRef>
              <c:f>Foglio1!$B$2:$B$13</c:f>
              <c:numCache>
                <c:formatCode>##,#00%</c:formatCode>
                <c:ptCount val="12"/>
                <c:pt idx="0">
                  <c:v>0</c:v>
                </c:pt>
                <c:pt idx="1">
                  <c:v>0.67567567567567566</c:v>
                </c:pt>
                <c:pt idx="2">
                  <c:v>2.7027027027027025E-2</c:v>
                </c:pt>
                <c:pt idx="3">
                  <c:v>2.7027027027027025E-2</c:v>
                </c:pt>
                <c:pt idx="4">
                  <c:v>0.1891891891891892</c:v>
                </c:pt>
                <c:pt idx="5">
                  <c:v>0.2857142857142857</c:v>
                </c:pt>
                <c:pt idx="7">
                  <c:v>0.62857142857142856</c:v>
                </c:pt>
                <c:pt idx="8">
                  <c:v>5.7142857142857141E-2</c:v>
                </c:pt>
                <c:pt idx="9">
                  <c:v>5.7142857142857141E-2</c:v>
                </c:pt>
                <c:pt idx="10">
                  <c:v>5.7142857142857141E-2</c:v>
                </c:pt>
                <c:pt idx="11">
                  <c:v>5.7142857142857141E-2</c:v>
                </c:pt>
              </c:numCache>
            </c:numRef>
          </c:val>
        </c:ser>
        <c:ser>
          <c:idx val="1"/>
          <c:order val="1"/>
          <c:tx>
            <c:strRef>
              <c:f>Foglio1!$C$1</c:f>
              <c:strCache>
                <c:ptCount val="1"/>
                <c:pt idx="0">
                  <c:v>EEG2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invertIfNegative val="0"/>
          <c:cat>
            <c:strRef>
              <c:f>Foglio1!$A$2:$A$13</c:f>
              <c:strCache>
                <c:ptCount val="12"/>
                <c:pt idx="0">
                  <c:v>burst suppression</c:v>
                </c:pt>
                <c:pt idx="1">
                  <c:v>continous</c:v>
                </c:pt>
                <c:pt idx="2">
                  <c:v>discontinous</c:v>
                </c:pt>
                <c:pt idx="3">
                  <c:v>isoelectric</c:v>
                </c:pt>
                <c:pt idx="4">
                  <c:v>nearly continous</c:v>
                </c:pt>
                <c:pt idx="5">
                  <c:v>RA</c:v>
                </c:pt>
                <c:pt idx="6">
                  <c:v>PD</c:v>
                </c:pt>
                <c:pt idx="7">
                  <c:v>ED</c:v>
                </c:pt>
                <c:pt idx="8">
                  <c:v>IIC</c:v>
                </c:pt>
                <c:pt idx="9">
                  <c:v>seizure</c:v>
                </c:pt>
                <c:pt idx="10">
                  <c:v>SE</c:v>
                </c:pt>
                <c:pt idx="11">
                  <c:v>NCSE</c:v>
                </c:pt>
              </c:strCache>
            </c:strRef>
          </c:cat>
          <c:val>
            <c:numRef>
              <c:f>Foglio1!$C$2:$C$13</c:f>
              <c:numCache>
                <c:formatCode>##,#00%</c:formatCode>
                <c:ptCount val="12"/>
                <c:pt idx="0">
                  <c:v>0</c:v>
                </c:pt>
                <c:pt idx="1">
                  <c:v>0.67567567567567566</c:v>
                </c:pt>
                <c:pt idx="2">
                  <c:v>8.1000000000000003E-2</c:v>
                </c:pt>
                <c:pt idx="3">
                  <c:v>0</c:v>
                </c:pt>
                <c:pt idx="4">
                  <c:v>8.1081081081081086E-2</c:v>
                </c:pt>
                <c:pt idx="5">
                  <c:v>0.4838709677419355</c:v>
                </c:pt>
                <c:pt idx="6">
                  <c:v>6.4516129032258063E-2</c:v>
                </c:pt>
                <c:pt idx="7">
                  <c:v>0.70967741935483875</c:v>
                </c:pt>
                <c:pt idx="8">
                  <c:v>0.25806451612903225</c:v>
                </c:pt>
                <c:pt idx="9">
                  <c:v>3.2258064516129031E-2</c:v>
                </c:pt>
                <c:pt idx="10">
                  <c:v>6.4516129032258063E-2</c:v>
                </c:pt>
                <c:pt idx="11">
                  <c:v>6.4516129032258063E-2</c:v>
                </c:pt>
              </c:numCache>
            </c:numRef>
          </c:val>
        </c:ser>
        <c:ser>
          <c:idx val="2"/>
          <c:order val="2"/>
          <c:tx>
            <c:strRef>
              <c:f>Foglio1!$D$1</c:f>
              <c:strCache>
                <c:ptCount val="1"/>
                <c:pt idx="0">
                  <c:v>EEG3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invertIfNegative val="0"/>
          <c:cat>
            <c:strRef>
              <c:f>Foglio1!$A$2:$A$13</c:f>
              <c:strCache>
                <c:ptCount val="12"/>
                <c:pt idx="0">
                  <c:v>burst suppression</c:v>
                </c:pt>
                <c:pt idx="1">
                  <c:v>continous</c:v>
                </c:pt>
                <c:pt idx="2">
                  <c:v>discontinous</c:v>
                </c:pt>
                <c:pt idx="3">
                  <c:v>isoelectric</c:v>
                </c:pt>
                <c:pt idx="4">
                  <c:v>nearly continous</c:v>
                </c:pt>
                <c:pt idx="5">
                  <c:v>RA</c:v>
                </c:pt>
                <c:pt idx="6">
                  <c:v>PD</c:v>
                </c:pt>
                <c:pt idx="7">
                  <c:v>ED</c:v>
                </c:pt>
                <c:pt idx="8">
                  <c:v>IIC</c:v>
                </c:pt>
                <c:pt idx="9">
                  <c:v>seizure</c:v>
                </c:pt>
                <c:pt idx="10">
                  <c:v>SE</c:v>
                </c:pt>
                <c:pt idx="11">
                  <c:v>NCSE</c:v>
                </c:pt>
              </c:strCache>
            </c:strRef>
          </c:cat>
          <c:val>
            <c:numRef>
              <c:f>Foglio1!$D$2:$D$13</c:f>
              <c:numCache>
                <c:formatCode>##,#00%</c:formatCode>
                <c:ptCount val="12"/>
                <c:pt idx="0">
                  <c:v>2.7027027027027025E-2</c:v>
                </c:pt>
                <c:pt idx="1">
                  <c:v>0.54054054054054057</c:v>
                </c:pt>
                <c:pt idx="2">
                  <c:v>5.405405405405405E-2</c:v>
                </c:pt>
                <c:pt idx="3">
                  <c:v>0</c:v>
                </c:pt>
                <c:pt idx="4">
                  <c:v>2.7027027027027025E-2</c:v>
                </c:pt>
                <c:pt idx="5">
                  <c:v>0.41666666666666674</c:v>
                </c:pt>
                <c:pt idx="6">
                  <c:v>0.125</c:v>
                </c:pt>
                <c:pt idx="7">
                  <c:v>0.5</c:v>
                </c:pt>
                <c:pt idx="8">
                  <c:v>8.3333333333333315E-2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8"/>
        <c:overlap val="7"/>
        <c:axId val="278430080"/>
        <c:axId val="278431616"/>
      </c:barChart>
      <c:catAx>
        <c:axId val="278430080"/>
        <c:scaling>
          <c:orientation val="minMax"/>
        </c:scaling>
        <c:delete val="0"/>
        <c:axPos val="b"/>
        <c:majorTickMark val="out"/>
        <c:minorTickMark val="none"/>
        <c:tickLblPos val="nextTo"/>
        <c:crossAx val="278431616"/>
        <c:crosses val="autoZero"/>
        <c:auto val="1"/>
        <c:lblAlgn val="ctr"/>
        <c:lblOffset val="100"/>
        <c:noMultiLvlLbl val="0"/>
      </c:catAx>
      <c:valAx>
        <c:axId val="278431616"/>
        <c:scaling>
          <c:orientation val="minMax"/>
        </c:scaling>
        <c:delete val="0"/>
        <c:axPos val="l"/>
        <c:majorGridlines/>
        <c:numFmt formatCode="##,#00%" sourceLinked="1"/>
        <c:majorTickMark val="out"/>
        <c:minorTickMark val="none"/>
        <c:tickLblPos val="nextTo"/>
        <c:crossAx val="278430080"/>
        <c:crosses val="autoZero"/>
        <c:crossBetween val="between"/>
        <c:majorUnit val="0.2"/>
      </c:valAx>
    </c:plotArea>
    <c:legend>
      <c:legendPos val="r"/>
      <c:layout>
        <c:manualLayout>
          <c:xMode val="edge"/>
          <c:yMode val="edge"/>
          <c:x val="0.86231367418686056"/>
          <c:y val="3.5498506701869728E-2"/>
          <c:w val="0.1077932254231639"/>
          <c:h val="0.1612776684943503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Foglio1!$A$18</c:f>
              <c:strCache>
                <c:ptCount val="1"/>
                <c:pt idx="0">
                  <c:v>continous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invertIfNegative val="0"/>
          <c:cat>
            <c:strRef>
              <c:f>Foglio1!$B$17:$D$17</c:f>
              <c:strCache>
                <c:ptCount val="3"/>
                <c:pt idx="0">
                  <c:v>EEG1</c:v>
                </c:pt>
                <c:pt idx="1">
                  <c:v>EEG2</c:v>
                </c:pt>
                <c:pt idx="2">
                  <c:v>EEG3</c:v>
                </c:pt>
              </c:strCache>
            </c:strRef>
          </c:cat>
          <c:val>
            <c:numRef>
              <c:f>Foglio1!$B$18:$D$18</c:f>
              <c:numCache>
                <c:formatCode>##,#00%</c:formatCode>
                <c:ptCount val="3"/>
                <c:pt idx="0">
                  <c:v>0.67567567567567566</c:v>
                </c:pt>
                <c:pt idx="1">
                  <c:v>0.67567567567567566</c:v>
                </c:pt>
                <c:pt idx="2">
                  <c:v>0.54054054054054057</c:v>
                </c:pt>
              </c:numCache>
            </c:numRef>
          </c:val>
        </c:ser>
        <c:ser>
          <c:idx val="1"/>
          <c:order val="1"/>
          <c:tx>
            <c:strRef>
              <c:f>Foglio1!$A$19</c:f>
              <c:strCache>
                <c:ptCount val="1"/>
                <c:pt idx="0">
                  <c:v>RA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invertIfNegative val="0"/>
          <c:cat>
            <c:strRef>
              <c:f>Foglio1!$B$17:$D$17</c:f>
              <c:strCache>
                <c:ptCount val="3"/>
                <c:pt idx="0">
                  <c:v>EEG1</c:v>
                </c:pt>
                <c:pt idx="1">
                  <c:v>EEG2</c:v>
                </c:pt>
                <c:pt idx="2">
                  <c:v>EEG3</c:v>
                </c:pt>
              </c:strCache>
            </c:strRef>
          </c:cat>
          <c:val>
            <c:numRef>
              <c:f>Foglio1!$B$19:$D$19</c:f>
              <c:numCache>
                <c:formatCode>##,#00%</c:formatCode>
                <c:ptCount val="3"/>
                <c:pt idx="0">
                  <c:v>0.2857142857142857</c:v>
                </c:pt>
                <c:pt idx="1">
                  <c:v>0.4838709677419355</c:v>
                </c:pt>
                <c:pt idx="2">
                  <c:v>0.41666666666666674</c:v>
                </c:pt>
              </c:numCache>
            </c:numRef>
          </c:val>
        </c:ser>
        <c:ser>
          <c:idx val="2"/>
          <c:order val="2"/>
          <c:tx>
            <c:strRef>
              <c:f>Foglio1!$A$20</c:f>
              <c:strCache>
                <c:ptCount val="1"/>
                <c:pt idx="0">
                  <c:v>ED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invertIfNegative val="0"/>
          <c:cat>
            <c:strRef>
              <c:f>Foglio1!$B$17:$D$17</c:f>
              <c:strCache>
                <c:ptCount val="3"/>
                <c:pt idx="0">
                  <c:v>EEG1</c:v>
                </c:pt>
                <c:pt idx="1">
                  <c:v>EEG2</c:v>
                </c:pt>
                <c:pt idx="2">
                  <c:v>EEG3</c:v>
                </c:pt>
              </c:strCache>
            </c:strRef>
          </c:cat>
          <c:val>
            <c:numRef>
              <c:f>Foglio1!$B$20:$D$20</c:f>
              <c:numCache>
                <c:formatCode>##,#00%</c:formatCode>
                <c:ptCount val="3"/>
                <c:pt idx="0">
                  <c:v>0.62857142857142856</c:v>
                </c:pt>
                <c:pt idx="1">
                  <c:v>0.70967741935483875</c:v>
                </c:pt>
                <c:pt idx="2">
                  <c:v>0.5</c:v>
                </c:pt>
              </c:numCache>
            </c:numRef>
          </c:val>
        </c:ser>
        <c:ser>
          <c:idx val="3"/>
          <c:order val="3"/>
          <c:tx>
            <c:strRef>
              <c:f>Foglio1!$A$21</c:f>
              <c:strCache>
                <c:ptCount val="1"/>
                <c:pt idx="0">
                  <c:v>IIC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invertIfNegative val="0"/>
          <c:cat>
            <c:strRef>
              <c:f>Foglio1!$B$17:$D$17</c:f>
              <c:strCache>
                <c:ptCount val="3"/>
                <c:pt idx="0">
                  <c:v>EEG1</c:v>
                </c:pt>
                <c:pt idx="1">
                  <c:v>EEG2</c:v>
                </c:pt>
                <c:pt idx="2">
                  <c:v>EEG3</c:v>
                </c:pt>
              </c:strCache>
            </c:strRef>
          </c:cat>
          <c:val>
            <c:numRef>
              <c:f>Foglio1!$B$21:$D$21</c:f>
              <c:numCache>
                <c:formatCode>##,#00%</c:formatCode>
                <c:ptCount val="3"/>
                <c:pt idx="0">
                  <c:v>5.7142857142857141E-2</c:v>
                </c:pt>
                <c:pt idx="1">
                  <c:v>0.25806451612903225</c:v>
                </c:pt>
                <c:pt idx="2">
                  <c:v>8.3333333333333315E-2</c:v>
                </c:pt>
              </c:numCache>
            </c:numRef>
          </c:val>
        </c:ser>
        <c:ser>
          <c:idx val="4"/>
          <c:order val="4"/>
          <c:tx>
            <c:strRef>
              <c:f>Foglio1!$A$22</c:f>
              <c:strCache>
                <c:ptCount val="1"/>
                <c:pt idx="0">
                  <c:v>SE</c:v>
                </c:pt>
              </c:strCache>
            </c:strRef>
          </c:tx>
          <c:spPr>
            <a:ln>
              <a:solidFill>
                <a:schemeClr val="tx1"/>
              </a:solidFill>
            </a:ln>
          </c:spPr>
          <c:invertIfNegative val="0"/>
          <c:cat>
            <c:strRef>
              <c:f>Foglio1!$B$17:$D$17</c:f>
              <c:strCache>
                <c:ptCount val="3"/>
                <c:pt idx="0">
                  <c:v>EEG1</c:v>
                </c:pt>
                <c:pt idx="1">
                  <c:v>EEG2</c:v>
                </c:pt>
                <c:pt idx="2">
                  <c:v>EEG3</c:v>
                </c:pt>
              </c:strCache>
            </c:strRef>
          </c:cat>
          <c:val>
            <c:numRef>
              <c:f>Foglio1!$B$22:$D$22</c:f>
              <c:numCache>
                <c:formatCode>##,#00%</c:formatCode>
                <c:ptCount val="3"/>
                <c:pt idx="0">
                  <c:v>5.7142857142857141E-2</c:v>
                </c:pt>
                <c:pt idx="1">
                  <c:v>6.4516129032258063E-2</c:v>
                </c:pt>
                <c:pt idx="2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78338560"/>
        <c:axId val="278352640"/>
      </c:barChart>
      <c:catAx>
        <c:axId val="278338560"/>
        <c:scaling>
          <c:orientation val="minMax"/>
        </c:scaling>
        <c:delete val="0"/>
        <c:axPos val="b"/>
        <c:majorTickMark val="out"/>
        <c:minorTickMark val="none"/>
        <c:tickLblPos val="nextTo"/>
        <c:crossAx val="278352640"/>
        <c:crosses val="autoZero"/>
        <c:auto val="1"/>
        <c:lblAlgn val="ctr"/>
        <c:lblOffset val="100"/>
        <c:noMultiLvlLbl val="0"/>
      </c:catAx>
      <c:valAx>
        <c:axId val="278352640"/>
        <c:scaling>
          <c:orientation val="minMax"/>
        </c:scaling>
        <c:delete val="0"/>
        <c:axPos val="l"/>
        <c:majorGridlines/>
        <c:numFmt formatCode="##,#00%" sourceLinked="1"/>
        <c:majorTickMark val="out"/>
        <c:minorTickMark val="none"/>
        <c:tickLblPos val="nextTo"/>
        <c:crossAx val="278338560"/>
        <c:crosses val="autoZero"/>
        <c:crossBetween val="between"/>
        <c:majorUnit val="0.2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6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1">
    <c:autoUpdate val="0"/>
  </c:externalData>
</c:chartSpac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EEEDE4-68CA-485A-82B1-BBA939C6546C}" type="datetimeFigureOut">
              <a:rPr lang="en-GB" smtClean="0"/>
              <a:t>14/04/2023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171BF5-2559-4746-8019-A176A9664F35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4580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2084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208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171BF5-2559-4746-8019-A176A9664F3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03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49D355-16BD-4E45-BD9A-5EA878CF7CBD}" type="datetimeFigureOut">
              <a:rPr lang="it-IT" smtClean="0"/>
              <a:t>14/04/2023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41E1B-4F70-4964-A407-84C68BE8251C}" type="slidenum">
              <a:rPr lang="it-IT" smtClean="0"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 dirty="0"/>
          </a:p>
        </p:txBody>
      </p:sp>
      <p:pic>
        <p:nvPicPr>
          <p:cNvPr id="1025" name="Immagine 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874" y="332656"/>
            <a:ext cx="2400300" cy="1092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738874" y="2954070"/>
            <a:ext cx="7603363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24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Early brain injury after subarachnoid hemorrhage: </a:t>
            </a:r>
            <a:endParaRPr kumimoji="0" lang="en-GB" altLang="en-US" sz="1000" b="0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2400" b="1" i="0" u="none" strike="noStrike" cap="none" normalizeH="0" baseline="0" dirty="0" smtClean="0">
                <a:ln>
                  <a:noFill/>
                </a:ln>
                <a:solidFill>
                  <a:srgbClr val="002060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a single centre observational study</a:t>
            </a:r>
            <a:endParaRPr kumimoji="0" lang="en-GB" altLang="en-US" sz="1000" b="0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ttangolo 6"/>
          <p:cNvSpPr/>
          <p:nvPr/>
        </p:nvSpPr>
        <p:spPr>
          <a:xfrm>
            <a:off x="683568" y="1424856"/>
            <a:ext cx="4572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it-IT" altLang="en-US" sz="1100" i="1" dirty="0">
                <a:latin typeface="Arial" pitchFamily="34" charset="0"/>
                <a:ea typeface="Calibri" pitchFamily="34" charset="0"/>
                <a:cs typeface="Arial" pitchFamily="34" charset="0"/>
              </a:rPr>
              <a:t>Master di I livello</a:t>
            </a:r>
            <a:endParaRPr lang="en-GB" altLang="en-US" sz="400" dirty="0">
              <a:latin typeface="Arial" pitchFamily="34" charset="0"/>
              <a:cs typeface="Arial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it-IT" altLang="en-US" sz="1100" i="1" dirty="0">
                <a:latin typeface="Arial" pitchFamily="34" charset="0"/>
                <a:ea typeface="Calibri" pitchFamily="34" charset="0"/>
                <a:cs typeface="Arial" pitchFamily="34" charset="0"/>
              </a:rPr>
              <a:t>Neurofisiologia clinica in area critica e terapia intensiva</a:t>
            </a:r>
            <a:endParaRPr lang="en-GB" altLang="en-US" sz="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CasellaDiTesto 7"/>
          <p:cNvSpPr txBox="1"/>
          <p:nvPr/>
        </p:nvSpPr>
        <p:spPr>
          <a:xfrm>
            <a:off x="5212183" y="4005064"/>
            <a:ext cx="2932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sz="1200" dirty="0" smtClean="0"/>
              <a:t>Michele </a:t>
            </a:r>
            <a:r>
              <a:rPr lang="it-IT" sz="1200" dirty="0" err="1" smtClean="0"/>
              <a:t>Romoli</a:t>
            </a:r>
            <a:endParaRPr lang="it-IT" sz="1200" dirty="0"/>
          </a:p>
          <a:p>
            <a:pPr algn="r"/>
            <a:r>
              <a:rPr lang="it-IT" sz="1200" dirty="0" err="1" smtClean="0"/>
              <a:t>Neurology</a:t>
            </a:r>
            <a:r>
              <a:rPr lang="it-IT" sz="1200" dirty="0" smtClean="0"/>
              <a:t> Unit, Bufalini Hospital, Cesena, IT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619454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" name="Rettangolo 3"/>
          <p:cNvSpPr/>
          <p:nvPr/>
        </p:nvSpPr>
        <p:spPr>
          <a:xfrm>
            <a:off x="323528" y="301695"/>
            <a:ext cx="8352928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4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Setting and design: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Retrospective study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Single centre </a:t>
            </a:r>
          </a:p>
          <a:p>
            <a:endParaRPr lang="it-IT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2400" b="1" u="sng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Cohort</a:t>
            </a:r>
            <a:r>
              <a:rPr lang="it-IT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GB" sz="2400" u="sng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SAH Patients consecutively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admitted to the </a:t>
            </a:r>
            <a:r>
              <a:rPr lang="en-GB" sz="2400" dirty="0" err="1">
                <a:latin typeface="Arial" panose="020B0604020202020204" pitchFamily="34" charset="0"/>
                <a:cs typeface="Arial" panose="020B0604020202020204" pitchFamily="34" charset="0"/>
              </a:rPr>
              <a:t>Bufalini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Hospital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Timeframe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2019-2020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GCS&lt;13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at presentation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&amp; modified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Fischer scale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≥2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SAH undergoing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neurosurgical or endovascular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treatment for </a:t>
            </a:r>
            <a:r>
              <a:rPr lang="en-GB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rebleeding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prevention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068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" name="Rettangolo 3"/>
          <p:cNvSpPr/>
          <p:nvPr/>
        </p:nvSpPr>
        <p:spPr>
          <a:xfrm>
            <a:off x="323528" y="301695"/>
            <a:ext cx="8352928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sz="24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Data collection: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Demographic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Brain CT scan at baseline, 24h, 48h, 72h and first ischemia up to 30 days after SAH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EEG recordings in the first 72 hours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TCD </a:t>
            </a:r>
            <a:r>
              <a:rPr lang="it-IT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daily</a:t>
            </a:r>
            <a:r>
              <a:rPr lang="it-IT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findings</a:t>
            </a:r>
            <a:endParaRPr lang="it-IT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24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Definition</a:t>
            </a:r>
            <a:r>
              <a:rPr lang="it-IT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GB" sz="2400" u="sng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Early brain injury (EBI): any ischemia, evolving </a:t>
            </a:r>
            <a:r>
              <a:rPr lang="en-GB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edema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or new bleeding developing in the first 72 hours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Delayed cerebral ischemia (DCI): ischemia developing later than 72 hours </a:t>
            </a:r>
            <a:endParaRPr lang="it-IT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195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" name="Rettangolo 3"/>
          <p:cNvSpPr/>
          <p:nvPr/>
        </p:nvSpPr>
        <p:spPr>
          <a:xfrm>
            <a:off x="323528" y="301695"/>
            <a:ext cx="8352928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Outcomes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Primary: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Functional recovery = GOSE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score of 5 or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higher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Secondary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any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ischemia, early brain injury, overt seizures and epileptic activity, and vasospasm. </a:t>
            </a:r>
            <a:endParaRPr lang="it-IT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314" name="Picture 2" descr="View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834" y="3573016"/>
            <a:ext cx="5936332" cy="2093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90928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" name="Rettangolo 3"/>
          <p:cNvSpPr/>
          <p:nvPr/>
        </p:nvSpPr>
        <p:spPr>
          <a:xfrm>
            <a:off x="323528" y="301695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it-IT" sz="28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I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871081"/>
            <a:ext cx="6381328" cy="55475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03904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" name="Rettangolo 3"/>
          <p:cNvSpPr/>
          <p:nvPr/>
        </p:nvSpPr>
        <p:spPr>
          <a:xfrm>
            <a:off x="323528" y="301695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it-IT" sz="28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II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Tabel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6879099"/>
              </p:ext>
            </p:extLst>
          </p:nvPr>
        </p:nvGraphicFramePr>
        <p:xfrm>
          <a:off x="3419872" y="0"/>
          <a:ext cx="5112568" cy="6519672"/>
        </p:xfrm>
        <a:graphic>
          <a:graphicData uri="http://schemas.openxmlformats.org/drawingml/2006/table">
            <a:tbl>
              <a:tblPr firstRow="1" firstCol="1" bandRow="1"/>
              <a:tblGrid>
                <a:gridCol w="3096344"/>
                <a:gridCol w="2016224"/>
              </a:tblGrid>
              <a:tr h="2146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Cohort (n=37)</a:t>
                      </a:r>
                      <a:endParaRPr lang="en-GB" sz="1800" dirty="0">
                        <a:solidFill>
                          <a:schemeClr val="bg1"/>
                        </a:solidFill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GB" sz="1800" dirty="0">
                        <a:solidFill>
                          <a:schemeClr val="bg1"/>
                        </a:solidFill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Age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56.1 ± 14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Gender (female)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23 (62.2%)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Smoking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(29.7%)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Hypertension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20 (54.1%)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Diabetes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(5.4%)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WFNS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± 1.6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Hunt-Hess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3.6 ± 1.3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GCS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9.9 ± 4.5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modified Fischer scale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3.6 ± 0.8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Interventional approach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(2.7%)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EVT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18 (48.6%)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Time to intervention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± 0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Hydrocephalus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23 (62.2%)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External </a:t>
                      </a:r>
                      <a:r>
                        <a:rPr lang="en-GB" sz="1400" b="1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ventriculr</a:t>
                      </a: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 drainage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23 (62.2%)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Intracranial hypertension (0-24h)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(32.4%)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Intracranial hypertension (&gt;24h)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9 (24.3%)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Non-infective fever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26 (70.3%)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Hyponatriemia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17 (45.9%)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Therapeutic hypertension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(29.7%)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ICH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16 (43.2%)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65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SAH site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GB" sz="1800"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infratentorial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(5.4%)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left-sided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8 (21.6%)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pancisternal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19 (51.4%)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5136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right-sided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8 (21.6%)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7597" marR="6759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CasellaDiTesto 7"/>
          <p:cNvSpPr txBox="1"/>
          <p:nvPr/>
        </p:nvSpPr>
        <p:spPr>
          <a:xfrm>
            <a:off x="406305" y="1052736"/>
            <a:ext cx="28803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37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patients</a:t>
            </a:r>
            <a:endParaRPr lang="it-IT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Full data on long-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term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outcomes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clinical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and neuroradiological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variables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983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" name="Rettangolo 3"/>
          <p:cNvSpPr/>
          <p:nvPr/>
        </p:nvSpPr>
        <p:spPr>
          <a:xfrm>
            <a:off x="323528" y="301695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it-IT" sz="28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II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Tabel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5358261"/>
              </p:ext>
            </p:extLst>
          </p:nvPr>
        </p:nvGraphicFramePr>
        <p:xfrm>
          <a:off x="2634307" y="237219"/>
          <a:ext cx="6258173" cy="6218144"/>
        </p:xfrm>
        <a:graphic>
          <a:graphicData uri="http://schemas.openxmlformats.org/drawingml/2006/table">
            <a:tbl>
              <a:tblPr firstRow="1" firstCol="1" bandRow="1"/>
              <a:tblGrid>
                <a:gridCol w="4037090"/>
                <a:gridCol w="2221083"/>
              </a:tblGrid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Outcome data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GOSE 12 months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4.6 ± 2.7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Good recovery (GOSE 7-8)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13 (35.1%)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Favorable outcome (GOSE&gt;4)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18 (48.6%)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EQOL-Index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0.6 ± 0.5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EQOL-VAS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74.6 ± 21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Early brain ischemia (&lt;72h)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19 (51.4%)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Clinical deterioration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(16.2%)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Any ischemia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25 (67.6%)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Time to ischemia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12.1 ± 12.8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Symptomatic ischemic lesion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17 (68%)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Asymptomatic ischemic lesion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8 (32%)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Ischemia volume (largest, ml)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44.5 ± 59.7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</a:tr>
              <a:tr h="24333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Vasospasm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en-GB" sz="1400">
                        <a:effectLst/>
                        <a:latin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mild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(10.8%)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moderate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(10.8%)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severe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7 (18.9%)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Recurrent vasospasm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(11.8%)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Prophylaxis or ASM before EEG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28 (75.7%)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Overt seizures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(13.5%)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243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Epileptic activity </a:t>
                      </a:r>
                      <a:r>
                        <a:rPr lang="en-GB" sz="1200" b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(either overt seizures, NCSE or Electrical activity)</a:t>
                      </a:r>
                      <a:endParaRPr lang="en-GB" sz="14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29 (78.4%)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NCSE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(13.5%)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definite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(5.4%)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possible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(8.1%)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Endovascular rescue therapy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(5.4%)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ICU stay (days)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14.4 ± 7.2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121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Hospital stay (days)</a:t>
                      </a:r>
                      <a:endParaRPr lang="en-GB" sz="14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29.7 ± 25.9</a:t>
                      </a:r>
                      <a:endParaRPr lang="en-GB" sz="14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3026" marR="63026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230592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" name="Rettangolo 3"/>
          <p:cNvSpPr/>
          <p:nvPr/>
        </p:nvSpPr>
        <p:spPr>
          <a:xfrm>
            <a:off x="323528" y="301695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it-IT" sz="28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IV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361122" y="1139261"/>
            <a:ext cx="576792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2000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EBI distribution according to Hunt-Hess scale</a:t>
            </a:r>
            <a:endParaRPr kumimoji="0" lang="en-GB" altLang="en-US" sz="4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aphicFrame>
        <p:nvGraphicFramePr>
          <p:cNvPr id="9" name="Grafico 8"/>
          <p:cNvGraphicFramePr/>
          <p:nvPr>
            <p:extLst>
              <p:ext uri="{D42A27DB-BD31-4B8C-83A1-F6EECF244321}">
                <p14:modId xmlns:p14="http://schemas.microsoft.com/office/powerpoint/2010/main" val="88098695"/>
              </p:ext>
            </p:extLst>
          </p:nvPr>
        </p:nvGraphicFramePr>
        <p:xfrm>
          <a:off x="467545" y="2204864"/>
          <a:ext cx="8208912" cy="39673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15222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3593" y="43787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it-IT" sz="28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V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Tabel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7603930"/>
              </p:ext>
            </p:extLst>
          </p:nvPr>
        </p:nvGraphicFramePr>
        <p:xfrm>
          <a:off x="971600" y="764704"/>
          <a:ext cx="7416824" cy="6379464"/>
        </p:xfrm>
        <a:graphic>
          <a:graphicData uri="http://schemas.openxmlformats.org/drawingml/2006/table">
            <a:tbl>
              <a:tblPr firstRow="1" firstCol="1" bandRow="1"/>
              <a:tblGrid>
                <a:gridCol w="3345405"/>
                <a:gridCol w="1603497"/>
                <a:gridCol w="1234396"/>
                <a:gridCol w="1233526"/>
              </a:tblGrid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no EBI (n=18)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EBI (n=19)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p-value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Age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60 ± 12.3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53 ± 14.9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Gender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(66.7%)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(57.9%)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Smoking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(33.3%)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(26.3%)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Hypertension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(61.1%)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9 (47.4%)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Diabetes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WFNS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2.4 ± 1.6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3.6 ± 1.4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Hunt-Hess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3.1 ± 1.2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± 1.2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GCS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11.3 ± 4.2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8.5 ± 4.4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modified Fischer scale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3.3 ± 0.9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3.9 ± 0.5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Endovascular approach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(66.7%)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(31.6%)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0.038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Time to intervention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± 0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± 0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Hydrocephalus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(61.1%)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(63.2%)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External ventriculr drainage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(61.1%)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(63.2%)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Intracranial hypertension (0-24h)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(52.6%)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0.016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Intracranial hypertension &gt;24h)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(16.7%)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(31.6%)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Non-infective fever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(55.6%)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16 (84.2%)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Hyponatriemia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7 (38.9%)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(52.6%)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Therapeutic hypertension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(16.7%)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8 (42.1%)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ICH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(27.8%)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(57.9%)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SAH site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infratenetorial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left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(16.7%)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(26.3%)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pancisternal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9 (50%)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(52.6%)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right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(22.2%)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(21.1%)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51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Endovascular rescue therapy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6819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3593" y="43787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it-IT" sz="28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VI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2" name="Tabel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448197"/>
              </p:ext>
            </p:extLst>
          </p:nvPr>
        </p:nvGraphicFramePr>
        <p:xfrm>
          <a:off x="926873" y="613173"/>
          <a:ext cx="7416824" cy="6379464"/>
        </p:xfrm>
        <a:graphic>
          <a:graphicData uri="http://schemas.openxmlformats.org/drawingml/2006/table">
            <a:tbl>
              <a:tblPr firstRow="1" firstCol="1" bandRow="1"/>
              <a:tblGrid>
                <a:gridCol w="3345405"/>
                <a:gridCol w="1603497"/>
                <a:gridCol w="1234396"/>
                <a:gridCol w="1233526"/>
              </a:tblGrid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no EBI (n=18)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EBI (n=19)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p-value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Age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60 ± 12.3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53 ± 14.9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Gender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(66.7%)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(57.9%)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Smoking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(33.3%)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(26.3%)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Hypertension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(61.1%)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9 (47.4%)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Diabetes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WFNS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2.4 ± 1.6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3.6 ± 1.4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Hunt-Hess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3.1 ± 1.2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± 1.2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GCS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11.3 ± 4.2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8.5 ± 4.4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modified Fischer scale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3.3 ± 0.9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3.9 ± 0.5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Endovascular approach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(66.7%)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(31.6%)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0.038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Time to intervention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± 0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± 0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Hydrocephalus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(61.1%)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(63.2%)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External ventriculr drainage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(61.1%)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(63.2%)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Intracranial hypertension (0-24h)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(52.6%)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0.016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Intracranial hypertension &gt;24h)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(16.7%)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(31.6%)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Non-infective fever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(55.6%)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16 (84.2%)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Hyponatriemia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7 (38.9%)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(52.6%)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Therapeutic hypertension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(16.7%)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8 (42.1%)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ICH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(27.8%)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(57.9%)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SAH site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infratenetorial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left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(16.7%)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(26.3%)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pancisternal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9 (50%)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(52.6%)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right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(22.2%)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(21.1%)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48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Endovascular rescue therapy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15740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3593" y="43787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it-IT" sz="28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VII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2526252"/>
              </p:ext>
            </p:extLst>
          </p:nvPr>
        </p:nvGraphicFramePr>
        <p:xfrm>
          <a:off x="899592" y="908720"/>
          <a:ext cx="6912768" cy="5688642"/>
        </p:xfrm>
        <a:graphic>
          <a:graphicData uri="http://schemas.openxmlformats.org/drawingml/2006/table">
            <a:tbl>
              <a:tblPr firstRow="1" firstCol="1" bandRow="1"/>
              <a:tblGrid>
                <a:gridCol w="3118048"/>
                <a:gridCol w="1494521"/>
                <a:gridCol w="1150505"/>
                <a:gridCol w="1149694"/>
              </a:tblGrid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Outcomes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no EBI (n=18)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EBI (n=19)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GOSE 12 months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± 2.6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± 2.7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Good recovery (GOSE 7-8)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9 (50%)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(21.1%)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Favorable outcome (GOSE&gt;4)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(66.7%)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(31.6%)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EQOL-Index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0.6 ± 0.5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0.5 ± 0.5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EQOL-VAS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75 ± 25.4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74 ± 14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ICU stay (days)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13 ± 8.8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16 ± 4.8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Hospital stay (days)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25 ± 18.1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34 ± 31.5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63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Clinical deterioration </a:t>
                      </a: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(New focal neurological deficit OR GCS 2 points OR NIHSS 2 points)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(21.1%)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Any ischemia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(33.3%)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19 (100%)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Symptomatic ischemic lesion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(33.3%)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15 (78.9%)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Vasospasm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(27.8%)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(52.6%)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Vasospasm grading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mild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(16.7%)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(5.3%)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moderate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(5.6%)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(15.8%)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severe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(5.6%)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(31.6%)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Recurrent vasospasm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(40%)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Prophylaxis or ASM before EEG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(55.6%)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18 (94.7%)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0.005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Overt seizures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(16.7%)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(10.5%)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758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Epileptic activity (either overt seizures, NCSE or Electrical activity)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(66.7%)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17 (89.5%)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NCSE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definite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possible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(5.3%)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8009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" name="Rettangolo 3"/>
          <p:cNvSpPr/>
          <p:nvPr/>
        </p:nvSpPr>
        <p:spPr>
          <a:xfrm>
            <a:off x="539552" y="764704"/>
            <a:ext cx="80648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SAH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is a relatively rare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condition (5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% of all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strokes)</a:t>
            </a:r>
          </a:p>
          <a:p>
            <a:pPr marL="285750" indent="-285750">
              <a:buFontTx/>
              <a:buChar char="-"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SAH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affects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mainly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young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adults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(30-60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years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), with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costs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individuals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caregivers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and society</a:t>
            </a:r>
          </a:p>
          <a:p>
            <a:pPr marL="285750" indent="-285750">
              <a:buFontTx/>
              <a:buChar char="-"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Case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fatality had a yearly 0.9% decline over the past two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decades</a:t>
            </a:r>
          </a:p>
          <a:p>
            <a:pPr marL="285750" indent="-285750">
              <a:buFontTx/>
              <a:buChar char="-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Studies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from high-income countries report rates of death as high as 25%</a:t>
            </a:r>
          </a:p>
        </p:txBody>
      </p:sp>
      <p:sp>
        <p:nvSpPr>
          <p:cNvPr id="6" name="Rettangolo 5"/>
          <p:cNvSpPr/>
          <p:nvPr/>
        </p:nvSpPr>
        <p:spPr>
          <a:xfrm>
            <a:off x="539552" y="228600"/>
            <a:ext cx="312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Subarachnoid hemorrhage</a:t>
            </a:r>
            <a:endParaRPr lang="en-GB" b="1" dirty="0">
              <a:solidFill>
                <a:srgbClr val="0070C0"/>
              </a:solidFill>
            </a:endParaRPr>
          </a:p>
        </p:txBody>
      </p:sp>
      <p:pic>
        <p:nvPicPr>
          <p:cNvPr id="1026" name="Picture 2" descr="Changes in Subarachnoid Hemorrhage Mortality, Incidence, and Case Fatality  in New Zealand Between 1981–1983 and 1991–1993 | Strok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9658" y="3140968"/>
            <a:ext cx="5624684" cy="341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2866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3593" y="43787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r>
              <a:rPr lang="it-IT" sz="28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VII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7454279"/>
              </p:ext>
            </p:extLst>
          </p:nvPr>
        </p:nvGraphicFramePr>
        <p:xfrm>
          <a:off x="899592" y="908720"/>
          <a:ext cx="6912768" cy="5688642"/>
        </p:xfrm>
        <a:graphic>
          <a:graphicData uri="http://schemas.openxmlformats.org/drawingml/2006/table">
            <a:tbl>
              <a:tblPr firstRow="1" firstCol="1" bandRow="1"/>
              <a:tblGrid>
                <a:gridCol w="3118048"/>
                <a:gridCol w="1494521"/>
                <a:gridCol w="1150505"/>
                <a:gridCol w="1149694"/>
              </a:tblGrid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Outcomes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no EBI (n=18)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EBI (n=19)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GOSE 12 months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± 2.6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± 2.7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Good recovery (GOSE 7-8)</a:t>
                      </a:r>
                      <a:endParaRPr lang="en-GB" sz="16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9 (50%)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(21.1%)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Favorable outcome (GOSE&gt;4)</a:t>
                      </a:r>
                      <a:endParaRPr lang="en-GB" sz="1600" b="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(66.7%)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(31.6%)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EQOL-Index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0.6 ± 0.5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0.5 ± 0.5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EQOL-VAS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75 ± 25.4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74 ± 14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ICU stay (days)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13 ± 8.8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16 ± 4.8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Hospital stay (days)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25 ± 18.1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34 ± 31.5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638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Clinical deterioration </a:t>
                      </a: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(New focal neurological deficit OR GCS 2 points OR NIHSS 2 points)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(21.1%)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Any ischemia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(33.3%)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19 (100%)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Symptomatic ischemic lesion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(33.3%)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15 (78.9%)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Vasospasm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(27.8%)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(52.6%)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Vasospasm grading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mild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(16.7%)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(5.3%)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moderate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(5.6%)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(15.8%)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severe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(5.6%)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(31.6%)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Recurrent vasospasm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(40%)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Prophylaxis or ASM before EEG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(55.6%)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18 (94.7%)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0.005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Overt seizures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(16.7%)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(10.5%)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7587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Epileptic activity (either overt seizures, NCSE or Electrical activity)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(66.7%)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17 (89.5%)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NCSE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definite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8794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possible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(5.3%)</a:t>
                      </a:r>
                      <a:endParaRPr lang="en-GB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2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117" marR="68117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72242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8" name="Immagine 7"/>
          <p:cNvPicPr>
            <a:picLocks noChangeAspect="1"/>
          </p:cNvPicPr>
          <p:nvPr/>
        </p:nvPicPr>
        <p:blipFill rotWithShape="1">
          <a:blip r:embed="rId3"/>
          <a:srcRect l="16666" t="24814" r="66667" b="25926"/>
          <a:stretch/>
        </p:blipFill>
        <p:spPr>
          <a:xfrm>
            <a:off x="611560" y="233335"/>
            <a:ext cx="7560840" cy="6284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9160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9" name="Immagine 8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17285" t="14086" r="60699" b="7634"/>
          <a:stretch/>
        </p:blipFill>
        <p:spPr>
          <a:xfrm>
            <a:off x="1187624" y="116632"/>
            <a:ext cx="6408712" cy="640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6249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10" name="Immagine 9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rcRect l="17527" t="14946" r="60699" b="8208"/>
          <a:stretch/>
        </p:blipFill>
        <p:spPr>
          <a:xfrm>
            <a:off x="1547664" y="116632"/>
            <a:ext cx="6353415" cy="630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1220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aphicFrame>
        <p:nvGraphicFramePr>
          <p:cNvPr id="8" name="Grafico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7088698"/>
              </p:ext>
            </p:extLst>
          </p:nvPr>
        </p:nvGraphicFramePr>
        <p:xfrm>
          <a:off x="692696" y="980728"/>
          <a:ext cx="7758608" cy="4467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285959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3593" y="43787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Tabel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8568887"/>
              </p:ext>
            </p:extLst>
          </p:nvPr>
        </p:nvGraphicFramePr>
        <p:xfrm>
          <a:off x="555368" y="836712"/>
          <a:ext cx="8193096" cy="5040561"/>
        </p:xfrm>
        <a:graphic>
          <a:graphicData uri="http://schemas.openxmlformats.org/drawingml/2006/table">
            <a:tbl>
              <a:tblPr firstRow="1" firstCol="1" bandRow="1"/>
              <a:tblGrid>
                <a:gridCol w="3454885"/>
                <a:gridCol w="1852183"/>
                <a:gridCol w="1789085"/>
                <a:gridCol w="1096943"/>
              </a:tblGrid>
              <a:tr h="63007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GOSE 1-4 </a:t>
                      </a:r>
                      <a:b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</a:b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(n=19)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GOSE 5-8 </a:t>
                      </a:r>
                      <a:b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</a:b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(n=18)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p-value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Age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55 ± 16.9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57 ± 10.5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Gender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(52.6%)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13 (72.2%)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Smoking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7 (36.8%)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(22.2%)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Hypertension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9 (47.4%)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(61.1%)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Diabetes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WFNS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3.4 ± 1.6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2.6 ± 1.5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Hunt-Hess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4 ± 1.2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3.1 ± 1.1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0.022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GCS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8.8 ± 4.9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11.1 ± 3.8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modified Fischer scale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3.8 ± 0.6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3.4 ± 0.9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Intracranial hypertension (0-24h)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(52.6%)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0.007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Hyponatriemia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(52.6%)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7 (38.9%)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Therapeutic hypertension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(31.6%)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(27.8%)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ICH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11 (57.9%)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(27.8%)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0.05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503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Endovascular rescue therapy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20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6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20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id="6" name="Gruppo 5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7" name="Rettangolo 6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ttangolo 7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2250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3593" y="43787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7740891"/>
              </p:ext>
            </p:extLst>
          </p:nvPr>
        </p:nvGraphicFramePr>
        <p:xfrm>
          <a:off x="872409" y="908720"/>
          <a:ext cx="7456929" cy="5888736"/>
        </p:xfrm>
        <a:graphic>
          <a:graphicData uri="http://schemas.openxmlformats.org/drawingml/2006/table">
            <a:tbl>
              <a:tblPr firstRow="1" firstCol="1" bandRow="1"/>
              <a:tblGrid>
                <a:gridCol w="3144456"/>
                <a:gridCol w="1685761"/>
                <a:gridCol w="1628332"/>
                <a:gridCol w="998380"/>
              </a:tblGrid>
              <a:tr h="42122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Outcomes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GOSE 1-4 </a:t>
                      </a:r>
                      <a:b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</a:b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(n=19)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GOSE 5-8 </a:t>
                      </a:r>
                      <a:b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</a:b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(n=18)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p-value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E9D9"/>
                    </a:solidFill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EQOL-Index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0.1 ± 0.5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0.8 ± 0.3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&lt;0.001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EQOL-VAS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54 ± 23.3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84 ± 11.5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&lt;0.001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ICU stay (days)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17 ± 5.1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± 8.2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0.032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Hospital stay (days)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34 ± 33.7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26 ± 13.6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Early brain ischemia (&lt;72h)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13 (68.4%)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6 (33.3%)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0.033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Any ischemia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15 (78.9%)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10 (55.6%)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Symptomatic ischemic lesion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12 (80%)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(50%)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Vasospasm grading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mild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(10.5%)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moderate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(10.5%)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severe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5 (26.3%)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Recurrent vasospasm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 (0%)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(28.6%)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0.072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3184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Clinical deterioration </a:t>
                      </a: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(New focal neurological deficit OR GCS 2 points OR NIHSS 2 points)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(15.8%)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(16.7%)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Prophylaxis or ASM before EEG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14 (73.7%)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14 (77.8%)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Overt seizures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3 (15.8%)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(11.1%)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122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Epileptic activity </a:t>
                      </a: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(either overt seizures, NCSE or Electrical activity)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15 (78.9%)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14 (77.8%)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NCSE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 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definite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(5.3%)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(5.6%)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0615">
                <a:tc>
                  <a:txBody>
                    <a:bodyPr/>
                    <a:lstStyle/>
                    <a:p>
                      <a:pPr algn="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i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possible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2 (10.5%)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 (5.6%)</a:t>
                      </a:r>
                      <a:endParaRPr lang="en-GB" sz="1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14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ns</a:t>
                      </a:r>
                      <a:endParaRPr lang="en-GB" sz="1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27566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51520" y="274003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Tabel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51958"/>
              </p:ext>
            </p:extLst>
          </p:nvPr>
        </p:nvGraphicFramePr>
        <p:xfrm>
          <a:off x="1619672" y="1916832"/>
          <a:ext cx="5893966" cy="2736307"/>
        </p:xfrm>
        <a:graphic>
          <a:graphicData uri="http://schemas.openxmlformats.org/drawingml/2006/table">
            <a:tbl>
              <a:tblPr firstRow="1" firstCol="1" bandRow="1"/>
              <a:tblGrid>
                <a:gridCol w="3920514"/>
                <a:gridCol w="1973452"/>
              </a:tblGrid>
              <a:tr h="39090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Factor</a:t>
                      </a:r>
                      <a:endParaRPr lang="en-GB" sz="2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OR (95%CI)</a:t>
                      </a:r>
                      <a:endParaRPr lang="en-GB" sz="2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090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Age</a:t>
                      </a:r>
                      <a:endParaRPr lang="en-GB" sz="2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0.98 (0.91-1.06)</a:t>
                      </a:r>
                      <a:endParaRPr lang="en-GB" sz="2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090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Overt seizures</a:t>
                      </a:r>
                      <a:endParaRPr lang="en-GB" sz="2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0.4 (0.04-3.85)</a:t>
                      </a:r>
                      <a:endParaRPr lang="en-GB" sz="2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090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Hunt-Hess</a:t>
                      </a:r>
                      <a:endParaRPr lang="en-GB" sz="2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0.55 (0.27-1.09)</a:t>
                      </a:r>
                      <a:endParaRPr lang="en-GB" sz="2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090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ICH</a:t>
                      </a:r>
                      <a:endParaRPr lang="en-GB" sz="2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0.32 (0.06-1.78)</a:t>
                      </a:r>
                      <a:endParaRPr lang="en-GB" sz="2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090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Early brain ischemia (&lt;72h)</a:t>
                      </a:r>
                      <a:endParaRPr lang="en-GB" sz="2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0.28 (0.05-1.51)</a:t>
                      </a:r>
                      <a:endParaRPr lang="en-GB" sz="28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0901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Vasospasm</a:t>
                      </a:r>
                      <a:endParaRPr lang="en-GB" sz="2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Times New Roman"/>
                          <a:cs typeface="Times New Roman"/>
                        </a:rPr>
                        <a:t>1.04 (0.14-7.67)</a:t>
                      </a:r>
                      <a:endParaRPr lang="en-GB" sz="28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251520" y="1009213"/>
            <a:ext cx="550663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Logistic regression for good functional outcome</a:t>
            </a:r>
            <a:endParaRPr kumimoji="0" lang="en-GB" altLang="en-US" sz="4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5" name="Gruppo 4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8" name="Rettangolo 7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ttangolo 8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27421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c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23864993"/>
              </p:ext>
            </p:extLst>
          </p:nvPr>
        </p:nvGraphicFramePr>
        <p:xfrm>
          <a:off x="251520" y="116631"/>
          <a:ext cx="8496944" cy="66315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6" name="Gruppo 5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7" name="Rettangolo 6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ttangolo 7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12859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afico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0996298"/>
              </p:ext>
            </p:extLst>
          </p:nvPr>
        </p:nvGraphicFramePr>
        <p:xfrm>
          <a:off x="467544" y="260648"/>
          <a:ext cx="8208912" cy="61995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5" name="Gruppo 4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6" name="Rettangolo 5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8854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" t="24074" r="57187" b="18333"/>
          <a:stretch/>
        </p:blipFill>
        <p:spPr bwMode="auto">
          <a:xfrm>
            <a:off x="791580" y="83592"/>
            <a:ext cx="7560840" cy="6477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37631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51520" y="274003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1"/>
          <a:stretch/>
        </p:blipFill>
        <p:spPr bwMode="auto">
          <a:xfrm>
            <a:off x="899592" y="1412776"/>
            <a:ext cx="8125329" cy="4752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269492" y="958171"/>
            <a:ext cx="552811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Time to ischemia depending on the overt seizure</a:t>
            </a:r>
            <a:endParaRPr kumimoji="0" lang="en-GB" altLang="en-US" sz="9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52444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51520" y="274003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magin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844824"/>
            <a:ext cx="6264696" cy="3816424"/>
          </a:xfrm>
          <a:prstGeom prst="rect">
            <a:avLst/>
          </a:prstGeom>
        </p:spPr>
      </p:pic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269492" y="958171"/>
            <a:ext cx="5489644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Time to ischemia depending on epileptic activity</a:t>
            </a:r>
            <a:endParaRPr kumimoji="0" lang="en-GB" altLang="en-US" sz="9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6479572" y="3918828"/>
            <a:ext cx="12234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LogRank</a:t>
            </a:r>
            <a:r>
              <a:rPr lang="it-IT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p=0.01</a:t>
            </a:r>
            <a:endParaRPr lang="en-GB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2315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51520" y="274003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269492" y="888922"/>
            <a:ext cx="7131119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b="1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Calibri" pitchFamily="34" charset="0"/>
                <a:cs typeface="Arial" pitchFamily="34" charset="0"/>
              </a:rPr>
              <a:t>Time to ischemia depending on the development of vasospasm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9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6625" name="Immagin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212975"/>
            <a:ext cx="5943600" cy="3511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396875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5828593" y="4180438"/>
            <a:ext cx="13019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LogRank</a:t>
            </a:r>
            <a:r>
              <a:rPr lang="it-IT" sz="1100" dirty="0" smtClean="0">
                <a:latin typeface="Arial" panose="020B0604020202020204" pitchFamily="34" charset="0"/>
                <a:cs typeface="Arial" panose="020B0604020202020204" pitchFamily="34" charset="0"/>
              </a:rPr>
              <a:t> p=0.013</a:t>
            </a:r>
            <a:endParaRPr lang="en-GB" sz="11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0948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51520" y="274003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310465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254472" y="1340768"/>
            <a:ext cx="792088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Early brain ischemia (&lt;72h)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	Happens in half of SAH cases</a:t>
            </a:r>
          </a:p>
          <a:p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Risk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factors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for EBI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largely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uncertain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– no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critical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predictor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but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90%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has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some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epileptic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activity</a:t>
            </a:r>
            <a:endParaRPr lang="it-IT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Overt seizures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	In 13.5% of SAH cases</a:t>
            </a:r>
          </a:p>
          <a:p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NCSE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	In 13.5% of SAH cases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When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considering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whole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epileptic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activity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in the first 72 hours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after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SAH the estimate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reaches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70% 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it-IT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justifies</a:t>
            </a:r>
            <a:r>
              <a:rPr lang="it-IT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it-IT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early</a:t>
            </a:r>
            <a:r>
              <a:rPr lang="it-IT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it-IT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monitoring</a:t>
            </a:r>
            <a:endParaRPr lang="en-GB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87768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51520" y="274003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310465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467544" y="908720"/>
            <a:ext cx="792088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EBI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can have an influence on the long term recovery from </a:t>
            </a:r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SAH</a:t>
            </a:r>
          </a:p>
          <a:p>
            <a:pPr marL="285750" indent="-285750">
              <a:buFontTx/>
              <a:buChar char="-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EBI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reduces the chances of good functional recovery by 70% on overall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estimates</a:t>
            </a:r>
          </a:p>
          <a:p>
            <a:pPr marL="285750" indent="-285750">
              <a:buFontTx/>
              <a:buChar char="-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46313"/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onset of any ischemia seems favoured in the acute and subacute term (30 days from SAH) by epileptic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activity</a:t>
            </a:r>
          </a:p>
          <a:p>
            <a:pPr marL="285750" indent="-285750">
              <a:buFontTx/>
              <a:buChar char="-"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it-IT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Q: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antiseizure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prevention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has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global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effect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on EBI?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24" name="Picture 4" descr="Clock, Timer Logo Grafica di 2qnah · Creative Fabric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947"/>
          <a:stretch/>
        </p:blipFill>
        <p:spPr bwMode="auto">
          <a:xfrm>
            <a:off x="1403648" y="2125232"/>
            <a:ext cx="1079034" cy="1048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7964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/>
          <p:cNvSpPr/>
          <p:nvPr/>
        </p:nvSpPr>
        <p:spPr>
          <a:xfrm>
            <a:off x="251520" y="274003"/>
            <a:ext cx="835292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8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  <a:endParaRPr lang="en-GB" sz="20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0" y="3104654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ttangolo 4"/>
          <p:cNvSpPr/>
          <p:nvPr/>
        </p:nvSpPr>
        <p:spPr>
          <a:xfrm>
            <a:off x="467544" y="908720"/>
            <a:ext cx="792088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EBI 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can have an influence on the long term recovery from </a:t>
            </a:r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SAH</a:t>
            </a:r>
          </a:p>
          <a:p>
            <a:pPr marL="285750" indent="-285750">
              <a:buFontTx/>
              <a:buChar char="-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EBI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reduces the chances of good functional recovery by 70% on overall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estimates</a:t>
            </a:r>
          </a:p>
          <a:p>
            <a:pPr marL="285750" indent="-285750">
              <a:buFontTx/>
              <a:buChar char="-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46313"/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onset of any ischemia seems favoured in the acute and subacute term (30 days from SAH) by epileptic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activity</a:t>
            </a:r>
          </a:p>
          <a:p>
            <a:pPr marL="285750" indent="-285750">
              <a:buFontTx/>
              <a:buChar char="-"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it-IT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Q: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antiseizure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prevention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has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global </a:t>
            </a:r>
            <a:r>
              <a:rPr lang="it-IT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effect</a:t>
            </a:r>
            <a:r>
              <a:rPr lang="it-IT" b="1" dirty="0" smtClean="0">
                <a:latin typeface="Arial" panose="020B0604020202020204" pitchFamily="34" charset="0"/>
                <a:cs typeface="Arial" panose="020B0604020202020204" pitchFamily="34" charset="0"/>
              </a:rPr>
              <a:t> on EBI?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24" name="Picture 4" descr="Clock, Timer Logo Grafica di 2qnah · Creative Fabrica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7947"/>
          <a:stretch/>
        </p:blipFill>
        <p:spPr bwMode="auto">
          <a:xfrm>
            <a:off x="1403648" y="2125232"/>
            <a:ext cx="1079034" cy="10482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3563888" y="5802124"/>
            <a:ext cx="53372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 smtClean="0"/>
              <a:t>PEACH trial - </a:t>
            </a:r>
            <a:r>
              <a:rPr lang="en-GB" sz="1400" dirty="0" err="1" smtClean="0"/>
              <a:t>Levetiracetam</a:t>
            </a:r>
            <a:r>
              <a:rPr lang="en-GB" sz="1400" dirty="0" smtClean="0"/>
              <a:t> </a:t>
            </a:r>
            <a:r>
              <a:rPr lang="en-GB" sz="1400" dirty="0"/>
              <a:t>might be effective in preventing acute seizures in intracerebral </a:t>
            </a:r>
            <a:r>
              <a:rPr lang="en-GB" sz="1400" dirty="0" smtClean="0"/>
              <a:t>haemorrhage + hematoma expansion</a:t>
            </a:r>
            <a:endParaRPr lang="en-GB" sz="1400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896" y="4048041"/>
            <a:ext cx="7308208" cy="1605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ttangolo 10"/>
          <p:cNvSpPr/>
          <p:nvPr/>
        </p:nvSpPr>
        <p:spPr>
          <a:xfrm>
            <a:off x="917896" y="5085184"/>
            <a:ext cx="7309765" cy="356450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08469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/>
          <p:cNvSpPr/>
          <p:nvPr/>
        </p:nvSpPr>
        <p:spPr>
          <a:xfrm>
            <a:off x="0" y="6676282"/>
            <a:ext cx="9144000" cy="18171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7" name="Rettangolo 6"/>
          <p:cNvSpPr/>
          <p:nvPr/>
        </p:nvSpPr>
        <p:spPr>
          <a:xfrm>
            <a:off x="1846465" y="6632785"/>
            <a:ext cx="727280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r>
              <a:rPr lang="it-IT" altLang="en-US" sz="900" i="1" dirty="0">
                <a:solidFill>
                  <a:schemeClr val="bg1"/>
                </a:solidFill>
                <a:latin typeface="Arial" pitchFamily="34" charset="0"/>
                <a:ea typeface="Calibri" pitchFamily="34" charset="0"/>
                <a:cs typeface="Arial" pitchFamily="34" charset="0"/>
              </a:rPr>
              <a:t>Master di I </a:t>
            </a:r>
            <a:r>
              <a:rPr lang="it-IT" altLang="en-US" sz="900" i="1" dirty="0" smtClean="0">
                <a:solidFill>
                  <a:schemeClr val="bg1"/>
                </a:solidFill>
                <a:latin typeface="Arial" pitchFamily="34" charset="0"/>
                <a:ea typeface="Calibri" pitchFamily="34" charset="0"/>
                <a:cs typeface="Arial" pitchFamily="34" charset="0"/>
              </a:rPr>
              <a:t>livello - Neurofisiologia </a:t>
            </a:r>
            <a:r>
              <a:rPr lang="it-IT" altLang="en-US" sz="900" i="1" dirty="0">
                <a:solidFill>
                  <a:schemeClr val="bg1"/>
                </a:solidFill>
                <a:latin typeface="Arial" pitchFamily="34" charset="0"/>
                <a:ea typeface="Calibri" pitchFamily="34" charset="0"/>
                <a:cs typeface="Arial" pitchFamily="34" charset="0"/>
              </a:rPr>
              <a:t>clinica in area critica e terapia intensiva</a:t>
            </a:r>
            <a:endParaRPr lang="en-GB" altLang="en-US" sz="1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 descr="White Matter Injury in Early Brain Injury after Subarachnoid Hemorrhage |  Semantic Scholar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96"/>
          <a:stretch/>
        </p:blipFill>
        <p:spPr bwMode="auto">
          <a:xfrm>
            <a:off x="827584" y="1196752"/>
            <a:ext cx="7064474" cy="50711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tangolo 5"/>
          <p:cNvSpPr/>
          <p:nvPr/>
        </p:nvSpPr>
        <p:spPr>
          <a:xfrm>
            <a:off x="570641" y="389411"/>
            <a:ext cx="312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Subarachnoid hemorrhage</a:t>
            </a:r>
            <a:endParaRPr lang="en-GB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162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/>
          <p:cNvSpPr/>
          <p:nvPr/>
        </p:nvSpPr>
        <p:spPr>
          <a:xfrm>
            <a:off x="0" y="6676282"/>
            <a:ext cx="9144000" cy="18171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7" name="Rettangolo 6"/>
          <p:cNvSpPr/>
          <p:nvPr/>
        </p:nvSpPr>
        <p:spPr>
          <a:xfrm>
            <a:off x="1846465" y="6632785"/>
            <a:ext cx="727280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 fontAlgn="base">
              <a:spcBef>
                <a:spcPct val="0"/>
              </a:spcBef>
              <a:spcAft>
                <a:spcPct val="0"/>
              </a:spcAft>
            </a:pPr>
            <a:r>
              <a:rPr lang="it-IT" altLang="en-US" sz="900" i="1" dirty="0">
                <a:solidFill>
                  <a:schemeClr val="bg1"/>
                </a:solidFill>
                <a:latin typeface="Arial" pitchFamily="34" charset="0"/>
                <a:ea typeface="Calibri" pitchFamily="34" charset="0"/>
                <a:cs typeface="Arial" pitchFamily="34" charset="0"/>
              </a:rPr>
              <a:t>Master di I </a:t>
            </a:r>
            <a:r>
              <a:rPr lang="it-IT" altLang="en-US" sz="900" i="1" dirty="0" smtClean="0">
                <a:solidFill>
                  <a:schemeClr val="bg1"/>
                </a:solidFill>
                <a:latin typeface="Arial" pitchFamily="34" charset="0"/>
                <a:ea typeface="Calibri" pitchFamily="34" charset="0"/>
                <a:cs typeface="Arial" pitchFamily="34" charset="0"/>
              </a:rPr>
              <a:t>livello - Neurofisiologia </a:t>
            </a:r>
            <a:r>
              <a:rPr lang="it-IT" altLang="en-US" sz="900" i="1" dirty="0">
                <a:solidFill>
                  <a:schemeClr val="bg1"/>
                </a:solidFill>
                <a:latin typeface="Arial" pitchFamily="34" charset="0"/>
                <a:ea typeface="Calibri" pitchFamily="34" charset="0"/>
                <a:cs typeface="Arial" pitchFamily="34" charset="0"/>
              </a:rPr>
              <a:t>clinica in area critica e terapia intensiva</a:t>
            </a:r>
            <a:endParaRPr lang="en-GB" altLang="en-US" sz="1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2" name="Picture 4" descr="From vasospasm to early brain injury: New frontiers in subarachnoid  haemorrhage research | Neurología (English Edition)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627"/>
          <a:stretch/>
        </p:blipFill>
        <p:spPr bwMode="auto">
          <a:xfrm>
            <a:off x="563745" y="1772816"/>
            <a:ext cx="8352928" cy="4718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ttangolo 9"/>
          <p:cNvSpPr/>
          <p:nvPr/>
        </p:nvSpPr>
        <p:spPr>
          <a:xfrm>
            <a:off x="570641" y="389411"/>
            <a:ext cx="31213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Subarachnoid hemorrhage</a:t>
            </a:r>
            <a:endParaRPr lang="en-GB" b="1" dirty="0">
              <a:solidFill>
                <a:srgbClr val="002060"/>
              </a:solidFill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570641" y="796062"/>
            <a:ext cx="7817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Mechanisms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damage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extends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through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time,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but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happen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already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in the first 72 hours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ttangolo 3"/>
          <p:cNvSpPr/>
          <p:nvPr/>
        </p:nvSpPr>
        <p:spPr>
          <a:xfrm>
            <a:off x="556444" y="4030464"/>
            <a:ext cx="1574880" cy="72008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9515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6146" name="Picture 2" descr="Hunt and Hess and WFNS Scale – Peripheral Brai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340" y="950563"/>
            <a:ext cx="8943156" cy="5283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809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pic>
        <p:nvPicPr>
          <p:cNvPr id="4097" name="Picture 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24" t="22622" r="28203" b="9213"/>
          <a:stretch/>
        </p:blipFill>
        <p:spPr bwMode="auto">
          <a:xfrm>
            <a:off x="107504" y="1033264"/>
            <a:ext cx="8910576" cy="5132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ttangolo 5"/>
          <p:cNvSpPr/>
          <p:nvPr/>
        </p:nvSpPr>
        <p:spPr>
          <a:xfrm>
            <a:off x="3059832" y="836712"/>
            <a:ext cx="2808312" cy="11521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1864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" name="Rettangolo 3"/>
          <p:cNvSpPr/>
          <p:nvPr/>
        </p:nvSpPr>
        <p:spPr>
          <a:xfrm>
            <a:off x="539552" y="764704"/>
            <a:ext cx="806489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DCI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associates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vasospasm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 marL="285750" indent="-285750">
              <a:buFontTx/>
              <a:buChar char="-"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SAH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affects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mainly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young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adults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(30-60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years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), with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costs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to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individuals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it-IT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caregivers</a:t>
            </a:r>
            <a:r>
              <a:rPr lang="it-IT" dirty="0" smtClean="0">
                <a:latin typeface="Arial" panose="020B0604020202020204" pitchFamily="34" charset="0"/>
                <a:cs typeface="Arial" panose="020B0604020202020204" pitchFamily="34" charset="0"/>
              </a:rPr>
              <a:t> and society</a:t>
            </a:r>
          </a:p>
          <a:p>
            <a:pPr marL="285750" indent="-285750">
              <a:buFontTx/>
              <a:buChar char="-"/>
            </a:pPr>
            <a:endParaRPr lang="it-IT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Case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fatality had a yearly 0.9% decline over the past two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decades</a:t>
            </a:r>
          </a:p>
          <a:p>
            <a:pPr marL="285750" indent="-285750">
              <a:buFontTx/>
              <a:buChar char="-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Studies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from high-income countries report rates of death as high as 25%</a:t>
            </a:r>
          </a:p>
        </p:txBody>
      </p:sp>
      <p:sp>
        <p:nvSpPr>
          <p:cNvPr id="6" name="Rettangolo 5"/>
          <p:cNvSpPr/>
          <p:nvPr/>
        </p:nvSpPr>
        <p:spPr>
          <a:xfrm>
            <a:off x="539552" y="228600"/>
            <a:ext cx="34676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Delayed and early brain injury</a:t>
            </a:r>
            <a:endParaRPr lang="en-GB" b="1" dirty="0">
              <a:solidFill>
                <a:srgbClr val="0070C0"/>
              </a:solidFill>
            </a:endParaRPr>
          </a:p>
        </p:txBody>
      </p:sp>
      <p:pic>
        <p:nvPicPr>
          <p:cNvPr id="1026" name="Picture 2" descr="Changes in Subarachnoid Hemorrhage Mortality, Incidence, and Case Fatality  in New Zealand Between 1981–1983 and 1991–1993 | Strok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9658" y="3140968"/>
            <a:ext cx="5624684" cy="3419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3585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po 2"/>
          <p:cNvGrpSpPr/>
          <p:nvPr/>
        </p:nvGrpSpPr>
        <p:grpSpPr>
          <a:xfrm>
            <a:off x="0" y="6632785"/>
            <a:ext cx="9144000" cy="230832"/>
            <a:chOff x="0" y="6632785"/>
            <a:chExt cx="9144000" cy="230832"/>
          </a:xfrm>
        </p:grpSpPr>
        <p:sp>
          <p:nvSpPr>
            <p:cNvPr id="2" name="Rettangolo 1"/>
            <p:cNvSpPr/>
            <p:nvPr/>
          </p:nvSpPr>
          <p:spPr>
            <a:xfrm>
              <a:off x="0" y="6676282"/>
              <a:ext cx="9144000" cy="181717"/>
            </a:xfrm>
            <a:prstGeom prst="rect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Rettangolo 6"/>
            <p:cNvSpPr/>
            <p:nvPr/>
          </p:nvSpPr>
          <p:spPr>
            <a:xfrm>
              <a:off x="1846465" y="6632785"/>
              <a:ext cx="7272808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 fontAlgn="base">
                <a:spcBef>
                  <a:spcPct val="0"/>
                </a:spcBef>
                <a:spcAft>
                  <a:spcPct val="0"/>
                </a:spcAft>
              </a:pP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Master di I </a:t>
              </a:r>
              <a:r>
                <a:rPr lang="it-IT" altLang="en-US" sz="900" i="1" dirty="0" smtClean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livello - Neurofisiologia </a:t>
              </a:r>
              <a:r>
                <a:rPr lang="it-IT" altLang="en-US" sz="900" i="1" dirty="0">
                  <a:solidFill>
                    <a:schemeClr val="bg1"/>
                  </a:solidFill>
                  <a:latin typeface="Arial" pitchFamily="34" charset="0"/>
                  <a:ea typeface="Calibri" pitchFamily="34" charset="0"/>
                  <a:cs typeface="Arial" pitchFamily="34" charset="0"/>
                </a:rPr>
                <a:t>clinica in area critica e terapia intensiva</a:t>
              </a:r>
              <a:endParaRPr lang="en-GB" altLang="en-US" sz="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4" name="Rettangolo 3"/>
          <p:cNvSpPr/>
          <p:nvPr/>
        </p:nvSpPr>
        <p:spPr>
          <a:xfrm>
            <a:off x="323528" y="620688"/>
            <a:ext cx="8352928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3200" b="1" dirty="0" err="1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Aims</a:t>
            </a:r>
            <a:endParaRPr lang="en-GB" sz="2400" b="1" dirty="0" smtClean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Define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the prevalence of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Early Brain Injury,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seizures and vasospasm </a:t>
            </a:r>
            <a:endParaRPr lang="en-GB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Tx/>
              <a:buChar char="-"/>
            </a:pP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eight </a:t>
            </a:r>
            <a:r>
              <a:rPr lang="en-GB" sz="2400" dirty="0">
                <a:latin typeface="Arial" panose="020B0604020202020204" pitchFamily="34" charset="0"/>
                <a:cs typeface="Arial" panose="020B0604020202020204" pitchFamily="34" charset="0"/>
              </a:rPr>
              <a:t>the impact of these factors on the development of EBI and </a:t>
            </a:r>
            <a:r>
              <a:rPr lang="en-GB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DCI</a:t>
            </a:r>
          </a:p>
        </p:txBody>
      </p:sp>
    </p:spTree>
    <p:extLst>
      <p:ext uri="{BB962C8B-B14F-4D97-AF65-F5344CB8AC3E}">
        <p14:creationId xmlns:p14="http://schemas.microsoft.com/office/powerpoint/2010/main" val="41600902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2658</Words>
  <Application>Microsoft Office PowerPoint</Application>
  <PresentationFormat>Presentazione su schermo (4:3)</PresentationFormat>
  <Paragraphs>822</Paragraphs>
  <Slides>35</Slides>
  <Notes>35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35</vt:i4>
      </vt:variant>
    </vt:vector>
  </HeadingPairs>
  <TitlesOfParts>
    <vt:vector size="36" baseType="lpstr"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Michele</dc:creator>
  <cp:lastModifiedBy>Michele_Romoli</cp:lastModifiedBy>
  <cp:revision>12</cp:revision>
  <dcterms:created xsi:type="dcterms:W3CDTF">2023-04-14T08:46:10Z</dcterms:created>
  <dcterms:modified xsi:type="dcterms:W3CDTF">2023-04-14T12:26:01Z</dcterms:modified>
</cp:coreProperties>
</file>

<file path=docProps/thumbnail.jpeg>
</file>